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990" r:id="rId1"/>
  </p:sldMasterIdLst>
  <p:notesMasterIdLst>
    <p:notesMasterId r:id="rId12"/>
  </p:notesMasterIdLst>
  <p:sldIdLst>
    <p:sldId id="256" r:id="rId2"/>
    <p:sldId id="257" r:id="rId3"/>
    <p:sldId id="259" r:id="rId4"/>
    <p:sldId id="258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custShowLst>
    <p:custShow name="Custom Show 1" id="0">
      <p:sldLst>
        <p:sld r:id="rId2"/>
        <p:sld r:id="rId3"/>
        <p:sld r:id="rId4"/>
        <p:sld r:id="rId5"/>
        <p:sld r:id="rId6"/>
        <p:sld r:id="rId7"/>
        <p:sld r:id="rId8"/>
        <p:sld r:id="rId9"/>
        <p:sld r:id="rId10"/>
        <p:sld r:id="rId11"/>
      </p:sldLst>
    </p:custShow>
  </p:custShow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392"/>
    <p:restoredTop sz="94602"/>
  </p:normalViewPr>
  <p:slideViewPr>
    <p:cSldViewPr snapToGrid="0" snapToObjects="1">
      <p:cViewPr varScale="1">
        <p:scale>
          <a:sx n="101" d="100"/>
          <a:sy n="101" d="100"/>
        </p:scale>
        <p:origin x="216" y="8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07B91F-B2A7-9A4C-928F-F92090669DA6}" type="datetimeFigureOut">
              <a:rPr lang="en-US" smtClean="0"/>
              <a:t>2/20/18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B95FC7-18B3-FF46-9264-788907D18C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047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DF8C0178-5EAE-1E41-A0D8-1B3E924DD14D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285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0864380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817441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73133756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087422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2218344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81471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8EBAB-A5DC-CE4A-9B87-AEC5561AE225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83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22186740-DA5B-0645-83F1-21EA9DAFEC5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84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F623C4-6640-C448-8D7F-C2E07B37D13C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389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0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6E820C65-9518-484D-B77F-E61F10848B07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30212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74A42-1C93-0D47-B119-B3E5E117C4CC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83711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0BD8F1-C681-2447-B259-773094E29258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23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687ED8-B071-B74D-AA7D-C3844950F4CB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966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C7BB8-F482-E243-A55F-2926A275D5CC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2977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7CDC2E-2E40-0D4E-BB38-BE0213814963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9847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1A022-1BE6-6341-8822-336F6A5C58ED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93182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4">
                <a:lumMod val="5000"/>
                <a:lumOff val="95000"/>
              </a:schemeClr>
            </a:gs>
            <a:gs pos="52000">
              <a:schemeClr val="accent4">
                <a:lumMod val="45000"/>
                <a:lumOff val="55000"/>
              </a:schemeClr>
            </a:gs>
            <a:gs pos="83000">
              <a:schemeClr val="accent4">
                <a:lumMod val="45000"/>
                <a:lumOff val="55000"/>
              </a:schemeClr>
            </a:gs>
            <a:gs pos="100000">
              <a:schemeClr val="accent4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0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A69863-8040-FC4B-894C-0A923E3E63D2}" type="datetime1">
              <a:rPr lang="en-US" smtClean="0"/>
              <a:t>2/20/18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3823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91" r:id="rId1"/>
    <p:sldLayoutId id="2147483992" r:id="rId2"/>
    <p:sldLayoutId id="2147483993" r:id="rId3"/>
    <p:sldLayoutId id="2147483994" r:id="rId4"/>
    <p:sldLayoutId id="2147483995" r:id="rId5"/>
    <p:sldLayoutId id="2147483996" r:id="rId6"/>
    <p:sldLayoutId id="2147483997" r:id="rId7"/>
    <p:sldLayoutId id="2147483998" r:id="rId8"/>
    <p:sldLayoutId id="2147483999" r:id="rId9"/>
    <p:sldLayoutId id="2147484000" r:id="rId10"/>
    <p:sldLayoutId id="2147484001" r:id="rId11"/>
    <p:sldLayoutId id="2147484002" r:id="rId12"/>
    <p:sldLayoutId id="2147484003" r:id="rId13"/>
    <p:sldLayoutId id="2147484004" r:id="rId14"/>
    <p:sldLayoutId id="2147484005" r:id="rId15"/>
    <p:sldLayoutId id="2147484006" r:id="rId16"/>
    <p:sldLayoutId id="2147484007" r:id="rId17"/>
  </p:sldLayoutIdLst>
  <p:hf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724578"/>
            <a:ext cx="9448800" cy="1071413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bg1"/>
                </a:solidFill>
              </a:rPr>
              <a:t>Why did Sputnik change America?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022601"/>
            <a:ext cx="9448800" cy="24003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How could a harmless, beach ball size, artificial satellite change 	America?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What did Americans think was housed in that 184lb sphere?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How well was America doing with its own satellite launch attempts?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Why did Sputnik scare </a:t>
            </a:r>
            <a:r>
              <a:rPr lang="en-US">
                <a:solidFill>
                  <a:schemeClr val="bg1"/>
                </a:solidFill>
                <a:cs typeface="Arial" panose="020B0604020202020204" pitchFamily="34" charset="0"/>
              </a:rPr>
              <a:t>American citizens </a:t>
            </a:r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so badly?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780C7E-7E0A-DC44-9F60-6B3A2F9137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03DE0A-EC69-E049-B0A5-546849BE0A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12900" y="542290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18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561"/>
    </mc:Choice>
    <mc:Fallback xmlns="">
      <p:transition spd="slow" advTm="265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0" objId="6"/>
        <p14:stopEvt time="26561" objId="6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1244601"/>
            <a:ext cx="8508669" cy="850900"/>
          </a:xfrm>
        </p:spPr>
        <p:txBody>
          <a:bodyPr>
            <a:noAutofit/>
          </a:bodyPr>
          <a:lstStyle/>
          <a:p>
            <a:r>
              <a:rPr lang="en-US" cap="none" dirty="0">
                <a:solidFill>
                  <a:schemeClr val="bg1"/>
                </a:solidFill>
              </a:rPr>
              <a:t>Conclusion – Sputnik’s Importance to America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18796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The “Cold War” was in full swing 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Paranoia swept the world 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A peaceful mission to space became a priority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Without Sputnik U.S. may never have gone to the Moon</a:t>
            </a:r>
          </a:p>
          <a:p>
            <a:endParaRPr lang="en-US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3E39B-4AAB-C845-8D8E-2D3767E24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724400" y="6256866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10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10">
            <a:hlinkClick r:id="" action="ppaction://media"/>
            <a:extLst>
              <a:ext uri="{FF2B5EF4-FFF2-40B4-BE49-F238E27FC236}">
                <a16:creationId xmlns:a16="http://schemas.microsoft.com/office/drawing/2014/main" id="{7432EC01-32B3-FD4E-A53E-5E46EB384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3200" y="54440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321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Tm="28952">
        <p14:flash/>
      </p:transition>
    </mc:Choice>
    <mc:Fallback>
      <p:transition spd="slow" advTm="289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5"/>
        <p14:stopEvt time="28519" objId="5"/>
      </p14:showEvtLst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09700" y="533401"/>
            <a:ext cx="9448800" cy="1778000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bg1"/>
                </a:solidFill>
                <a:latin typeface="+mj-lt"/>
              </a:rPr>
              <a:t>Why did the Soviet Union &amp; United States compete for outer-space?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84300" y="3073400"/>
            <a:ext cx="9448800" cy="25400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Communism vs. Democracy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Shared wealth vs. Capitalism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Control vs. Freedom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Diametrically opposed views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No one owns space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A2D0AB-8947-5E49-A979-7188196D56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07666"/>
            <a:ext cx="2743200" cy="365125"/>
          </a:xfrm>
          <a:noFill/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2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2">
            <a:hlinkClick r:id="" action="ppaction://media"/>
            <a:extLst>
              <a:ext uri="{FF2B5EF4-FFF2-40B4-BE49-F238E27FC236}">
                <a16:creationId xmlns:a16="http://schemas.microsoft.com/office/drawing/2014/main" id="{DA8586F4-0409-8044-9D99-76126CAF85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500" y="56134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55088"/>
      </p:ext>
    </p:extLst>
  </p:cSld>
  <p:clrMapOvr>
    <a:masterClrMapping/>
  </p:clrMapOvr>
  <p:transition spd="slow" advTm="28052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6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5"/>
        <p14:stopEvt time="27849" objId="5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731987"/>
            <a:ext cx="9448800" cy="1825096"/>
          </a:xfrm>
        </p:spPr>
        <p:txBody>
          <a:bodyPr>
            <a:normAutofit fontScale="90000"/>
          </a:bodyPr>
          <a:lstStyle/>
          <a:p>
            <a:r>
              <a:rPr lang="en-US" cap="none" dirty="0">
                <a:solidFill>
                  <a:schemeClr val="bg1"/>
                </a:solidFill>
              </a:rPr>
              <a:t>How did other Western nations view the flight of Sputnik?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2732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Severe blow to American prestige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Fear of shift of superior military power to USSR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Soviet claims of military superiority began acceptance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Russian propaganda carried more weight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E424CEA-C2E5-CD41-83F8-A3E54B46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24599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3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3">
            <a:hlinkClick r:id="" action="ppaction://media"/>
            <a:extLst>
              <a:ext uri="{FF2B5EF4-FFF2-40B4-BE49-F238E27FC236}">
                <a16:creationId xmlns:a16="http://schemas.microsoft.com/office/drawing/2014/main" id="{E167B046-EE4A-804E-A454-E0B46E770D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7800" y="5338761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053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9105">
        <p:cut/>
      </p:transition>
    </mc:Choice>
    <mc:Fallback>
      <p:transition advTm="29105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2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5"/>
        <p14:stopEvt time="28380" objId="5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01787"/>
            <a:ext cx="9448800" cy="1825096"/>
          </a:xfrm>
        </p:spPr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Why did the launch of Sputnik signal a winner in the space race?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759200"/>
            <a:ext cx="9448800" cy="2120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There can only be one first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U.S. announced two years earlier a satellite launch - Soviets beat 	America to space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The entire world covered the news – No Soviet secret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DA6104-56F7-6A47-8A78-6F6CD18188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41532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4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4">
            <a:hlinkClick r:id="" action="ppaction://media"/>
            <a:extLst>
              <a:ext uri="{FF2B5EF4-FFF2-40B4-BE49-F238E27FC236}">
                <a16:creationId xmlns:a16="http://schemas.microsoft.com/office/drawing/2014/main" id="{004ABE28-D5EE-5B44-9A3B-61B982B627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5900" y="5528732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61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3873">
        <p:split orient="vert"/>
      </p:transition>
    </mc:Choice>
    <mc:Fallback>
      <p:transition spd="slow" advTm="3387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8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5"/>
        <p14:stopEvt time="33257" objId="5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729988"/>
            <a:ext cx="9448800" cy="1825096"/>
          </a:xfrm>
        </p:spPr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What did the average American feel about Sputnik?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16300"/>
            <a:ext cx="9448800" cy="23621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Fear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Well into Atomic Age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Fallout shelters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School bombing drills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F6B105-DCD2-5742-84D8-BB8C89343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07666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5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5">
            <a:hlinkClick r:id="" action="ppaction://media"/>
            <a:extLst>
              <a:ext uri="{FF2B5EF4-FFF2-40B4-BE49-F238E27FC236}">
                <a16:creationId xmlns:a16="http://schemas.microsoft.com/office/drawing/2014/main" id="{0EC69843-E806-6B46-940E-94342F9DEBA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30200" y="54948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73077"/>
      </p:ext>
    </p:extLst>
  </p:cSld>
  <p:clrMapOvr>
    <a:masterClrMapping/>
  </p:clrMapOvr>
  <p:transition spd="slow" advTm="3146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8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6" objId="5"/>
        <p14:stopEvt time="31068" objId="5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744687"/>
            <a:ext cx="9448800" cy="1825096"/>
          </a:xfrm>
        </p:spPr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What was the American government reaction to the launch of Sputnik?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1208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Believed it may be the first spy satellite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Changed space program to non-military oversight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Immensely increased funding to all sections of space research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NASA was going to get us in orbit and beyond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AD8FC7-5696-C44A-BE4A-0A39F53D5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24599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6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6">
            <a:hlinkClick r:id="" action="ppaction://media"/>
            <a:extLst>
              <a:ext uri="{FF2B5EF4-FFF2-40B4-BE49-F238E27FC236}">
                <a16:creationId xmlns:a16="http://schemas.microsoft.com/office/drawing/2014/main" id="{F2519728-6E33-9642-8D63-7EDEF42ED3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11799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569793"/>
      </p:ext>
    </p:extLst>
  </p:cSld>
  <p:clrMapOvr>
    <a:masterClrMapping/>
  </p:clrMapOvr>
  <p:transition spd="slow" advTm="32767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45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5"/>
        <p14:stopEvt time="32767" objId="5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609600"/>
            <a:ext cx="9448800" cy="1693483"/>
          </a:xfrm>
        </p:spPr>
        <p:txBody>
          <a:bodyPr>
            <a:no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Why did so much change in America between Eisenhower and Kennedy?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467100"/>
            <a:ext cx="9448800" cy="24764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Eisenhower wanted to launch only spy satellites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Funding for space was driven by the military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Kennedy’s election shifted research to NASA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Kennedy’s goal was the Moon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Werner Von Braun was allowed to work in NASA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5EEA6-4B7A-F64C-A81A-6F53B3E1B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290733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7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7">
            <a:hlinkClick r:id="" action="ppaction://media"/>
            <a:extLst>
              <a:ext uri="{FF2B5EF4-FFF2-40B4-BE49-F238E27FC236}">
                <a16:creationId xmlns:a16="http://schemas.microsoft.com/office/drawing/2014/main" id="{B3E90C04-AF93-594B-8AD5-C467199985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2900" y="5477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960970"/>
      </p:ext>
    </p:extLst>
  </p:cSld>
  <p:clrMapOvr>
    <a:masterClrMapping/>
  </p:clrMapOvr>
  <p:transition spd="med" advTm="31158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8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7" objId="5"/>
        <p14:stopEvt time="30002" objId="5"/>
      </p14:showEvtLst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58900" y="729988"/>
            <a:ext cx="9448800" cy="1825096"/>
          </a:xfrm>
        </p:spPr>
        <p:txBody>
          <a:bodyPr>
            <a:norm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How is Sputnik viewed in America today?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2859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Forgotten by most young people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Those who remember it know its importance to Russia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Americans who remember it, saw it, or heard it know how important it 	was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To most it is just a footnote in history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674D11-2F0A-E741-AB88-839A37F46D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307666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8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8">
            <a:hlinkClick r:id="" action="ppaction://media"/>
            <a:extLst>
              <a:ext uri="{FF2B5EF4-FFF2-40B4-BE49-F238E27FC236}">
                <a16:creationId xmlns:a16="http://schemas.microsoft.com/office/drawing/2014/main" id="{A6F47119-C039-564F-84F7-E965499F76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65100" y="5494866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250615"/>
      </p:ext>
    </p:extLst>
  </p:cSld>
  <p:clrMapOvr>
    <a:masterClrMapping/>
  </p:clrMapOvr>
  <p:transition spd="slow" advTm="27224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2" objId="5"/>
        <p14:stopEvt time="25686" objId="5"/>
      </p14:showEvtLst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0FD8A1-3BAC-044B-92ED-E59F5C1843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401787"/>
            <a:ext cx="9448800" cy="1825096"/>
          </a:xfrm>
        </p:spPr>
        <p:txBody>
          <a:bodyPr>
            <a:normAutofit/>
          </a:bodyPr>
          <a:lstStyle/>
          <a:p>
            <a:r>
              <a:rPr lang="en-US" sz="4800" cap="none" dirty="0">
                <a:solidFill>
                  <a:schemeClr val="bg1"/>
                </a:solidFill>
              </a:rPr>
              <a:t>How is Sputnik viewed in Russia today?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C995AF-BCE6-AC49-A49D-60108F0D99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71600" y="3632200"/>
            <a:ext cx="9448800" cy="2108199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It was a proud moment in Soviet history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Most view it as a reminder that peaceful things are important too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What can be achieved with focus</a:t>
            </a:r>
          </a:p>
          <a:p>
            <a:r>
              <a:rPr lang="en-US" dirty="0">
                <a:solidFill>
                  <a:schemeClr val="bg1"/>
                </a:solidFill>
                <a:cs typeface="Arial" panose="020B0604020202020204" pitchFamily="34" charset="0"/>
              </a:rPr>
              <a:t>•	Russians are just as smart as Americans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754FC9-9053-DD42-871C-23F7E9E90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4533405" y="6290733"/>
            <a:ext cx="2743200" cy="365125"/>
          </a:xfrm>
        </p:spPr>
        <p:txBody>
          <a:bodyPr/>
          <a:lstStyle/>
          <a:p>
            <a:pPr algn="ctr"/>
            <a:fld id="{6D22F896-40B5-4ADD-8801-0D06FADFA095}" type="slidenum">
              <a:rPr lang="en-US" sz="4400" b="1" smtClean="0">
                <a:solidFill>
                  <a:schemeClr val="bg1"/>
                </a:solidFill>
                <a:latin typeface="+mj-lt"/>
              </a:rPr>
              <a:pPr algn="ctr"/>
              <a:t>9</a:t>
            </a:fld>
            <a:endParaRPr lang="en-US" sz="44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Sputnik Slide 9">
            <a:hlinkClick r:id="" action="ppaction://media"/>
            <a:extLst>
              <a:ext uri="{FF2B5EF4-FFF2-40B4-BE49-F238E27FC236}">
                <a16:creationId xmlns:a16="http://schemas.microsoft.com/office/drawing/2014/main" id="{18F3345A-A5DA-134F-ABF7-436980B38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9700" y="5477933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803682"/>
      </p:ext>
    </p:extLst>
  </p:cSld>
  <p:clrMapOvr>
    <a:masterClrMapping/>
  </p:clrMapOvr>
  <p:transition spd="slow" advTm="33703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>
        <p14:playEvt time="15" objId="5"/>
        <p14:stopEvt time="32594" objId="5"/>
      </p14:showEvtLst>
    </p:ext>
  </p:extLst>
</p:sld>
</file>

<file path=ppt/theme/theme1.xml><?xml version="1.0" encoding="utf-8"?>
<a:theme xmlns:a="http://schemas.openxmlformats.org/drawingml/2006/main" name="TWC453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DF2E28"/>
      </a:accent1>
      <a:accent2>
        <a:srgbClr val="FE801A"/>
      </a:accent2>
      <a:accent3>
        <a:srgbClr val="E9BF35"/>
      </a:accent3>
      <a:accent4>
        <a:srgbClr val="81BB42"/>
      </a:accent4>
      <a:accent5>
        <a:srgbClr val="32C7A9"/>
      </a:accent5>
      <a:accent6>
        <a:srgbClr val="4A9BDC"/>
      </a:accent6>
      <a:hlink>
        <a:srgbClr val="F0532B"/>
      </a:hlink>
      <a:folHlink>
        <a:srgbClr val="F38B53"/>
      </a:folHlink>
    </a:clrScheme>
    <a:fontScheme name="Garamond-Trebuchet MS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imothy Bowman - Sputnik changed America.potx" id="{26DC8E22-66BD-B84D-A8C2-CEBA4BB9BEF9}" vid="{FA3AF529-DB2A-DB47-B09B-64B7E72231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TWC453</Template>
  <TotalTime>442</TotalTime>
  <Words>118</Words>
  <Application>Microsoft Macintosh PowerPoint</Application>
  <PresentationFormat>Widescreen</PresentationFormat>
  <Paragraphs>61</Paragraphs>
  <Slides>10</Slides>
  <Notes>0</Notes>
  <HiddenSlides>0</HiddenSlides>
  <MMClips>10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  <vt:variant>
        <vt:lpstr>Custom Shows</vt:lpstr>
      </vt:variant>
      <vt:variant>
        <vt:i4>1</vt:i4>
      </vt:variant>
    </vt:vector>
  </HeadingPairs>
  <TitlesOfParts>
    <vt:vector size="16" baseType="lpstr">
      <vt:lpstr>Arial</vt:lpstr>
      <vt:lpstr>Calibri</vt:lpstr>
      <vt:lpstr>Garamond</vt:lpstr>
      <vt:lpstr>Trebuchet MS</vt:lpstr>
      <vt:lpstr>TWC453</vt:lpstr>
      <vt:lpstr>Why did Sputnik change America?</vt:lpstr>
      <vt:lpstr>Why did the Soviet Union &amp; United States compete for outer-space?</vt:lpstr>
      <vt:lpstr>How did other Western nations view the flight of Sputnik?</vt:lpstr>
      <vt:lpstr>Why did the launch of Sputnik signal a winner in the space race?</vt:lpstr>
      <vt:lpstr>What did the average American feel about Sputnik?</vt:lpstr>
      <vt:lpstr>What was the American government reaction to the launch of Sputnik?</vt:lpstr>
      <vt:lpstr>Why did so much change in America between Eisenhower and Kennedy?</vt:lpstr>
      <vt:lpstr>How is Sputnik viewed in America today?</vt:lpstr>
      <vt:lpstr>How is Sputnik viewed in Russia today?</vt:lpstr>
      <vt:lpstr>Conclusion – Sputnik’s Importance to America</vt:lpstr>
      <vt:lpstr>Custom Show 1</vt:lpstr>
    </vt:vector>
  </TitlesOfParts>
  <Manager/>
  <Company/>
  <LinksUpToDate>false</LinksUpToDate>
  <SharedDoc>false</SharedDoc>
  <HyperlinkBase/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Sputnik changed America</dc:title>
  <dc:subject/>
  <dc:creator>Timothy Bowman</dc:creator>
  <cp:keywords/>
  <dc:description/>
  <cp:lastModifiedBy>Timothy Bowman</cp:lastModifiedBy>
  <cp:revision>22</cp:revision>
  <dcterms:created xsi:type="dcterms:W3CDTF">2018-02-15T16:19:14Z</dcterms:created>
  <dcterms:modified xsi:type="dcterms:W3CDTF">2018-02-20T22:16:13Z</dcterms:modified>
  <cp:category/>
</cp:coreProperties>
</file>